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embeddedFontLst>
    <p:embeddedFont>
      <p:font typeface="Quattrocento Sans" panose="020B0604020202020204" charset="0"/>
      <p:regular r:id="rId12"/>
      <p:bold r:id="rId13"/>
      <p:italic r:id="rId14"/>
      <p:boldItalic r:id="rId15"/>
    </p:embeddedFont>
    <p:embeddedFont>
      <p:font typeface="Calibri" panose="020F050202020403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700"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141062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13"/>
          <p:cNvSpPr/>
          <p:nvPr/>
        </p:nvSpPr>
        <p:spPr>
          <a:xfrm>
            <a:off x="0" y="-1"/>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5" name="Google Shape;85;p13"/>
          <p:cNvSpPr/>
          <p:nvPr/>
        </p:nvSpPr>
        <p:spPr>
          <a:xfrm>
            <a:off x="0" y="0"/>
            <a:ext cx="12192000" cy="6858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86" name="Google Shape;86;p13"/>
          <p:cNvPicPr preferRelativeResize="0"/>
          <p:nvPr/>
        </p:nvPicPr>
        <p:blipFill rotWithShape="1">
          <a:blip r:embed="rId3">
            <a:alphaModFix amt="60000"/>
          </a:blip>
          <a:srcRect l="444"/>
          <a:stretch/>
        </p:blipFill>
        <p:spPr>
          <a:xfrm>
            <a:off x="-1" y="10"/>
            <a:ext cx="12192001" cy="6857990"/>
          </a:xfrm>
          <a:prstGeom prst="rect">
            <a:avLst/>
          </a:prstGeom>
          <a:noFill/>
          <a:ln>
            <a:noFill/>
          </a:ln>
        </p:spPr>
      </p:pic>
      <p:sp>
        <p:nvSpPr>
          <p:cNvPr id="87" name="Google Shape;87;p13"/>
          <p:cNvSpPr txBox="1">
            <a:spLocks noGrp="1"/>
          </p:cNvSpPr>
          <p:nvPr>
            <p:ph type="ctrTitle"/>
          </p:nvPr>
        </p:nvSpPr>
        <p:spPr>
          <a:xfrm>
            <a:off x="118672" y="4492197"/>
            <a:ext cx="6160958" cy="2116495"/>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FFFFFF"/>
              </a:buClr>
              <a:buSzPct val="100000"/>
              <a:buFont typeface="Calibri"/>
              <a:buNone/>
            </a:pPr>
            <a:r>
              <a:rPr lang="fr" sz="5200" b="1" dirty="0" smtClean="0">
                <a:solidFill>
                  <a:srgbClr val="FFFFFF"/>
                </a:solidFill>
                <a:latin typeface="Calibri"/>
                <a:ea typeface="Calibri"/>
                <a:cs typeface="Calibri"/>
                <a:sym typeface="Calibri"/>
              </a:rPr>
              <a:t>LA VULNÉRABILITÉ </a:t>
            </a:r>
            <a:r>
              <a:rPr lang="es-ES" sz="5200" b="1" dirty="0">
                <a:solidFill>
                  <a:srgbClr val="FFFFFF"/>
                </a:solidFill>
                <a:latin typeface="Calibri"/>
                <a:ea typeface="Calibri"/>
                <a:cs typeface="Calibri"/>
                <a:sym typeface="Calibri"/>
              </a:rPr>
              <a:t/>
            </a:r>
            <a:br>
              <a:rPr lang="es-ES" sz="5200" b="1" dirty="0">
                <a:solidFill>
                  <a:srgbClr val="FFFFFF"/>
                </a:solidFill>
                <a:latin typeface="Calibri"/>
                <a:ea typeface="Calibri"/>
                <a:cs typeface="Calibri"/>
                <a:sym typeface="Calibri"/>
              </a:rPr>
            </a:br>
            <a:r>
              <a:rPr lang="fr" sz="5200" b="1" dirty="0">
                <a:solidFill>
                  <a:srgbClr val="FFFFFF"/>
                </a:solidFill>
                <a:latin typeface="Calibri"/>
                <a:ea typeface="Calibri"/>
                <a:cs typeface="Calibri"/>
                <a:sym typeface="Calibri"/>
              </a:rPr>
              <a:t>« </a:t>
            </a:r>
            <a:r>
              <a:rPr lang="fr" sz="5200" b="1" dirty="0" smtClean="0">
                <a:solidFill>
                  <a:srgbClr val="FFFFFF"/>
                </a:solidFill>
                <a:latin typeface="Calibri"/>
                <a:ea typeface="Calibri"/>
                <a:cs typeface="Calibri"/>
                <a:sym typeface="Calibri"/>
              </a:rPr>
              <a:t>SUR </a:t>
            </a:r>
            <a:r>
              <a:rPr lang="fr" sz="5200" b="1" dirty="0">
                <a:solidFill>
                  <a:srgbClr val="FFFFFF"/>
                </a:solidFill>
                <a:latin typeface="Calibri"/>
                <a:ea typeface="Calibri"/>
                <a:cs typeface="Calibri"/>
                <a:sym typeface="Calibri"/>
              </a:rPr>
              <a:t>UNE AUTRE ÉCHELLE » </a:t>
            </a:r>
            <a:r>
              <a:rPr lang="es-ES" sz="5200" b="1" dirty="0">
                <a:solidFill>
                  <a:srgbClr val="FFFFFF"/>
                </a:solidFill>
              </a:rPr>
              <a:t/>
            </a:r>
            <a:br>
              <a:rPr lang="es-ES" sz="5200" b="1" dirty="0">
                <a:solidFill>
                  <a:srgbClr val="FFFFFF"/>
                </a:solidFill>
              </a:rPr>
            </a:br>
            <a:r>
              <a:rPr lang="es-ES" sz="5200" b="1" dirty="0" smtClean="0">
                <a:solidFill>
                  <a:srgbClr val="FFFFFF"/>
                </a:solidFill>
              </a:rPr>
              <a:t>Le p</a:t>
            </a:r>
            <a:r>
              <a:rPr lang="fr" sz="5200" b="1" dirty="0" smtClean="0">
                <a:solidFill>
                  <a:srgbClr val="FFFFFF"/>
                </a:solidFill>
              </a:rPr>
              <a:t>éché structural</a:t>
            </a:r>
            <a:endParaRPr dirty="0"/>
          </a:p>
        </p:txBody>
      </p:sp>
      <p:sp>
        <p:nvSpPr>
          <p:cNvPr id="88" name="Google Shape;88;p13"/>
          <p:cNvSpPr txBox="1">
            <a:spLocks noGrp="1"/>
          </p:cNvSpPr>
          <p:nvPr>
            <p:ph type="subTitle" idx="1"/>
          </p:nvPr>
        </p:nvSpPr>
        <p:spPr>
          <a:xfrm>
            <a:off x="7854847" y="5613400"/>
            <a:ext cx="3888698" cy="111454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FFFF"/>
              </a:buClr>
              <a:buSzPts val="2800"/>
              <a:buNone/>
            </a:pPr>
            <a:r>
              <a:rPr lang="fr" sz="2800" dirty="0">
                <a:solidFill>
                  <a:srgbClr val="FFFFFF"/>
                </a:solidFill>
              </a:rPr>
              <a:t>Ernesto Cavassa sj</a:t>
            </a:r>
            <a:endParaRPr dirty="0"/>
          </a:p>
          <a:p>
            <a:pPr marL="0" lvl="0" indent="0" algn="r" rtl="0">
              <a:lnSpc>
                <a:spcPct val="90000"/>
              </a:lnSpc>
              <a:spcBef>
                <a:spcPts val="1000"/>
              </a:spcBef>
              <a:spcAft>
                <a:spcPts val="0"/>
              </a:spcAft>
              <a:buClr>
                <a:srgbClr val="FFFFFF"/>
              </a:buClr>
              <a:buSzPts val="2800"/>
              <a:buNone/>
            </a:pPr>
            <a:r>
              <a:rPr lang="fr" sz="2800" dirty="0" smtClean="0">
                <a:solidFill>
                  <a:srgbClr val="FFFFFF"/>
                </a:solidFill>
              </a:rPr>
              <a:t>Belén Romá</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3" name="Google Shape;93;p14"/>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4" name="Google Shape;94;p14"/>
          <p:cNvPicPr preferRelativeResize="0"/>
          <p:nvPr/>
        </p:nvPicPr>
        <p:blipFill rotWithShape="1">
          <a:blip r:embed="rId3">
            <a:alphaModFix/>
          </a:blip>
          <a:srcRect l="1"/>
          <a:stretch/>
        </p:blipFill>
        <p:spPr>
          <a:xfrm>
            <a:off x="20" y="-22"/>
            <a:ext cx="12191977" cy="6858022"/>
          </a:xfrm>
          <a:prstGeom prst="rect">
            <a:avLst/>
          </a:prstGeom>
          <a:noFill/>
          <a:ln>
            <a:noFill/>
          </a:ln>
        </p:spPr>
      </p:pic>
      <p:sp>
        <p:nvSpPr>
          <p:cNvPr id="95" name="Google Shape;95;p14"/>
          <p:cNvSpPr/>
          <p:nvPr/>
        </p:nvSpPr>
        <p:spPr>
          <a:xfrm rot="-5400000">
            <a:off x="-1103377" y="1100316"/>
            <a:ext cx="6858003" cy="4657347"/>
          </a:xfrm>
          <a:prstGeom prst="rect">
            <a:avLst/>
          </a:prstGeom>
          <a:gradFill>
            <a:gsLst>
              <a:gs pos="0">
                <a:srgbClr val="000000">
                  <a:alpha val="0"/>
                </a:srgbClr>
              </a:gs>
              <a:gs pos="48000">
                <a:srgbClr val="000000">
                  <a:alpha val="23921"/>
                </a:srgbClr>
              </a:gs>
              <a:gs pos="85000">
                <a:srgbClr val="000000">
                  <a:alpha val="44705"/>
                </a:srgbClr>
              </a:gs>
              <a:gs pos="100000">
                <a:srgbClr val="000000">
                  <a:alpha val="44705"/>
                </a:srgbClr>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6" name="Google Shape;96;p14"/>
          <p:cNvSpPr txBox="1">
            <a:spLocks noGrp="1"/>
          </p:cNvSpPr>
          <p:nvPr>
            <p:ph type="title"/>
          </p:nvPr>
        </p:nvSpPr>
        <p:spPr>
          <a:xfrm>
            <a:off x="130628" y="472645"/>
            <a:ext cx="3657600" cy="248157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2060"/>
              </a:buClr>
              <a:buSzPct val="100000"/>
              <a:buFont typeface="Quattrocento Sans"/>
              <a:buNone/>
            </a:pPr>
            <a:r>
              <a:rPr lang="fr" sz="3200" dirty="0" smtClean="0">
                <a:solidFill>
                  <a:srgbClr val="002060"/>
                </a:solidFill>
                <a:latin typeface="Quattrocento Sans"/>
                <a:ea typeface="Quattrocento Sans"/>
                <a:cs typeface="Quattrocento Sans"/>
                <a:sym typeface="Quattrocento Sans"/>
              </a:rPr>
              <a:t>L’ANTIGENÈSE </a:t>
            </a:r>
            <a:r>
              <a:rPr lang="es-ES" sz="3200" dirty="0">
                <a:solidFill>
                  <a:srgbClr val="002060"/>
                </a:solidFill>
                <a:latin typeface="Quattrocento Sans"/>
                <a:ea typeface="Quattrocento Sans"/>
                <a:cs typeface="Quattrocento Sans"/>
                <a:sym typeface="Quattrocento Sans"/>
              </a:rPr>
              <a:t/>
            </a:r>
            <a:br>
              <a:rPr lang="es-ES" sz="3200" dirty="0">
                <a:solidFill>
                  <a:srgbClr val="002060"/>
                </a:solidFill>
                <a:latin typeface="Quattrocento Sans"/>
                <a:ea typeface="Quattrocento Sans"/>
                <a:cs typeface="Quattrocento Sans"/>
                <a:sym typeface="Quattrocento Sans"/>
              </a:rPr>
            </a:br>
            <a:r>
              <a:rPr lang="es-ES" sz="3200" dirty="0">
                <a:solidFill>
                  <a:srgbClr val="002060"/>
                </a:solidFill>
              </a:rPr>
              <a:t/>
            </a:r>
            <a:br>
              <a:rPr lang="es-ES" sz="3200" dirty="0">
                <a:solidFill>
                  <a:srgbClr val="002060"/>
                </a:solidFill>
              </a:rPr>
            </a:br>
            <a:r>
              <a:rPr lang="fr" sz="3200" dirty="0">
                <a:solidFill>
                  <a:srgbClr val="002060"/>
                </a:solidFill>
              </a:rPr>
              <a:t>Mythe </a:t>
            </a:r>
            <a:r>
              <a:rPr lang="fr" sz="3200" b="1" dirty="0">
                <a:solidFill>
                  <a:srgbClr val="002060"/>
                </a:solidFill>
              </a:rPr>
              <a:t>de </a:t>
            </a:r>
            <a:r>
              <a:rPr lang="fr" sz="3200" b="1" dirty="0">
                <a:solidFill>
                  <a:srgbClr val="FF0000"/>
                </a:solidFill>
              </a:rPr>
              <a:t>l'incréation</a:t>
            </a:r>
            <a:r>
              <a:rPr lang="fr" sz="3200" b="1" dirty="0">
                <a:solidFill>
                  <a:srgbClr val="002060"/>
                </a:solidFill>
              </a:rPr>
              <a:t> </a:t>
            </a:r>
            <a:r>
              <a:rPr lang="es-ES" sz="3200" b="1" dirty="0">
                <a:solidFill>
                  <a:srgbClr val="002060"/>
                </a:solidFill>
              </a:rPr>
              <a:t/>
            </a:r>
            <a:br>
              <a:rPr lang="es-ES" sz="3200" b="1" dirty="0">
                <a:solidFill>
                  <a:srgbClr val="002060"/>
                </a:solidFill>
              </a:rPr>
            </a:br>
            <a:r>
              <a:rPr lang="fr" sz="3200" b="1" dirty="0">
                <a:solidFill>
                  <a:srgbClr val="002060"/>
                </a:solidFill>
              </a:rPr>
              <a:t>(JI Gonzalez Faus)</a:t>
            </a:r>
            <a:endParaRPr sz="3200" b="1" dirty="0">
              <a:solidFill>
                <a:srgbClr val="002060"/>
              </a:solidFill>
            </a:endParaRPr>
          </a:p>
        </p:txBody>
      </p:sp>
      <p:sp>
        <p:nvSpPr>
          <p:cNvPr id="97" name="Google Shape;97;p14"/>
          <p:cNvSpPr/>
          <p:nvPr/>
        </p:nvSpPr>
        <p:spPr>
          <a:xfrm rot="5400000">
            <a:off x="7540187" y="2206184"/>
            <a:ext cx="6858003" cy="2445624"/>
          </a:xfrm>
          <a:prstGeom prst="rect">
            <a:avLst/>
          </a:prstGeom>
          <a:gradFill>
            <a:gsLst>
              <a:gs pos="0">
                <a:srgbClr val="000000">
                  <a:alpha val="0"/>
                </a:srgbClr>
              </a:gs>
              <a:gs pos="48000">
                <a:srgbClr val="000000">
                  <a:alpha val="23921"/>
                </a:srgbClr>
              </a:gs>
              <a:gs pos="85000">
                <a:srgbClr val="000000">
                  <a:alpha val="44705"/>
                </a:srgbClr>
              </a:gs>
              <a:gs pos="100000">
                <a:srgbClr val="000000">
                  <a:alpha val="44705"/>
                </a:srgbClr>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a:off x="6417733" y="490537"/>
            <a:ext cx="5291663" cy="1274763"/>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Quattrocento Sans"/>
              <a:buNone/>
            </a:pPr>
            <a:r>
              <a:rPr lang="fr" sz="3100" b="1" dirty="0">
                <a:latin typeface="Quattrocento Sans"/>
                <a:ea typeface="Quattrocento Sans"/>
                <a:cs typeface="Quattrocento Sans"/>
                <a:sym typeface="Quattrocento Sans"/>
              </a:rPr>
              <a:t>LES RUPTURES ONT UN NOM : </a:t>
            </a:r>
            <a:r>
              <a:rPr lang="fr" sz="3100" b="1" dirty="0" smtClean="0">
                <a:latin typeface="Quattrocento Sans"/>
                <a:ea typeface="Quattrocento Sans"/>
                <a:cs typeface="Quattrocento Sans"/>
                <a:sym typeface="Quattrocento Sans"/>
              </a:rPr>
              <a:t>LE PÉCHÉ</a:t>
            </a:r>
            <a:r>
              <a:rPr lang="es-ES" sz="3100" dirty="0">
                <a:latin typeface="Calibri"/>
                <a:ea typeface="Calibri"/>
                <a:cs typeface="Calibri"/>
                <a:sym typeface="Calibri"/>
              </a:rPr>
              <a:t/>
            </a:r>
            <a:br>
              <a:rPr lang="es-ES" sz="3100" dirty="0">
                <a:latin typeface="Calibri"/>
                <a:ea typeface="Calibri"/>
                <a:cs typeface="Calibri"/>
                <a:sym typeface="Calibri"/>
              </a:rPr>
            </a:br>
            <a:endParaRPr sz="3100" dirty="0"/>
          </a:p>
        </p:txBody>
      </p:sp>
      <p:pic>
        <p:nvPicPr>
          <p:cNvPr id="103" name="Google Shape;103;p15"/>
          <p:cNvPicPr preferRelativeResize="0"/>
          <p:nvPr/>
        </p:nvPicPr>
        <p:blipFill rotWithShape="1">
          <a:blip r:embed="rId3">
            <a:alphaModFix/>
          </a:blip>
          <a:srcRect l="20676" r="19086" b="-2"/>
          <a:stretch/>
        </p:blipFill>
        <p:spPr>
          <a:xfrm>
            <a:off x="2" y="1587"/>
            <a:ext cx="6095999" cy="6856413"/>
          </a:xfrm>
          <a:custGeom>
            <a:avLst/>
            <a:gdLst/>
            <a:ahLst/>
            <a:cxnLst/>
            <a:rect l="l" t="t" r="r" b="b"/>
            <a:pathLst>
              <a:path w="6649908" h="6856413" extrusionOk="0">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ln>
            <a:noFill/>
          </a:ln>
        </p:spPr>
      </p:pic>
      <p:sp>
        <p:nvSpPr>
          <p:cNvPr id="104" name="Google Shape;104;p15"/>
          <p:cNvSpPr txBox="1">
            <a:spLocks noGrp="1"/>
          </p:cNvSpPr>
          <p:nvPr>
            <p:ph type="body" idx="1"/>
          </p:nvPr>
        </p:nvSpPr>
        <p:spPr>
          <a:xfrm>
            <a:off x="6417734" y="1765300"/>
            <a:ext cx="5291663" cy="4602161"/>
          </a:xfrm>
          <a:prstGeom prst="rect">
            <a:avLst/>
          </a:prstGeom>
          <a:noFill/>
          <a:ln>
            <a:noFill/>
          </a:ln>
        </p:spPr>
        <p:txBody>
          <a:bodyPr spcFirstLastPara="1" wrap="square" lIns="91425" tIns="45700" rIns="91425" bIns="45700" anchor="t" anchorCtr="0">
            <a:normAutofit fontScale="70000" lnSpcReduction="20000"/>
          </a:bodyPr>
          <a:lstStyle/>
          <a:p>
            <a:pPr marL="0" lvl="0" indent="0" algn="ctr">
              <a:spcBef>
                <a:spcPts val="1800"/>
              </a:spcBef>
              <a:buSzPct val="100000"/>
              <a:buNone/>
            </a:pPr>
            <a:r>
              <a:rPr lang="fr-FR" sz="4000" dirty="0"/>
              <a:t>« Selon la Bible, les trois relations vitales ont été rompues, non seulement à l’extérieur, mais aussi à l’intérieur de nous. Cette rupture est le péché... le péché aujourd’hui se manifeste, avec toute sa force de destruction, dans les guerres, sous diverses formes de violence et de maltraitance, dans l’abandon des plus fragiles, dans les agressions contre la nature. »</a:t>
            </a:r>
            <a:endParaRPr lang="fr" sz="4000" dirty="0" smtClean="0">
              <a:latin typeface="Calibri"/>
              <a:ea typeface="Calibri"/>
              <a:cs typeface="Calibri"/>
              <a:sym typeface="Calibri"/>
            </a:endParaRPr>
          </a:p>
          <a:p>
            <a:pPr marL="0" lvl="0" indent="0" algn="ctr" rtl="0">
              <a:lnSpc>
                <a:spcPct val="90000"/>
              </a:lnSpc>
              <a:spcBef>
                <a:spcPts val="1800"/>
              </a:spcBef>
              <a:spcAft>
                <a:spcPts val="0"/>
              </a:spcAft>
              <a:buClr>
                <a:schemeClr val="dk1"/>
              </a:buClr>
              <a:buSzPct val="100000"/>
              <a:buNone/>
            </a:pPr>
            <a:r>
              <a:rPr lang="fr" sz="4000" dirty="0" smtClean="0">
                <a:latin typeface="Calibri"/>
                <a:ea typeface="Calibri"/>
                <a:cs typeface="Calibri"/>
                <a:sym typeface="Calibri"/>
              </a:rPr>
              <a:t>(</a:t>
            </a:r>
            <a:r>
              <a:rPr lang="fr" sz="4000" dirty="0">
                <a:latin typeface="Calibri"/>
                <a:ea typeface="Calibri"/>
                <a:cs typeface="Calibri"/>
                <a:sym typeface="Calibri"/>
              </a:rPr>
              <a:t>Laudato Si, n° 66).</a:t>
            </a:r>
            <a:endParaRPr sz="4000" dirty="0">
              <a:latin typeface="Calibri"/>
              <a:ea typeface="Calibri"/>
              <a:cs typeface="Calibri"/>
              <a:sym typeface="Calibri"/>
            </a:endParaRPr>
          </a:p>
          <a:p>
            <a:pPr marL="228600" lvl="0" indent="-148590" algn="l" rtl="0">
              <a:lnSpc>
                <a:spcPct val="90000"/>
              </a:lnSpc>
              <a:spcBef>
                <a:spcPts val="1800"/>
              </a:spcBef>
              <a:spcAft>
                <a:spcPts val="0"/>
              </a:spcAft>
              <a:buClr>
                <a:schemeClr val="dk1"/>
              </a:buClr>
              <a:buSzPct val="100000"/>
              <a:buNone/>
            </a:pPr>
            <a:endParaRPr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6095999" y="508001"/>
            <a:ext cx="6095999" cy="976784"/>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Quattrocento Sans"/>
              <a:buNone/>
            </a:pPr>
            <a:r>
              <a:rPr lang="fr" sz="3700" b="1" dirty="0">
                <a:latin typeface="Quattrocento Sans"/>
                <a:ea typeface="Quattrocento Sans"/>
                <a:cs typeface="Quattrocento Sans"/>
                <a:sym typeface="Quattrocento Sans"/>
              </a:rPr>
              <a:t>"STRUCTURES DU PÉCHÉ"</a:t>
            </a:r>
            <a:r>
              <a:rPr lang="es-ES" sz="3700" dirty="0">
                <a:latin typeface="Calibri"/>
                <a:ea typeface="Calibri"/>
                <a:cs typeface="Calibri"/>
                <a:sym typeface="Calibri"/>
              </a:rPr>
              <a:t/>
            </a:r>
            <a:br>
              <a:rPr lang="es-ES" sz="3700" dirty="0">
                <a:latin typeface="Calibri"/>
                <a:ea typeface="Calibri"/>
                <a:cs typeface="Calibri"/>
                <a:sym typeface="Calibri"/>
              </a:rPr>
            </a:br>
            <a:endParaRPr sz="3700" dirty="0"/>
          </a:p>
        </p:txBody>
      </p:sp>
      <p:pic>
        <p:nvPicPr>
          <p:cNvPr id="110" name="Google Shape;110;p16"/>
          <p:cNvPicPr preferRelativeResize="0"/>
          <p:nvPr/>
        </p:nvPicPr>
        <p:blipFill rotWithShape="1">
          <a:blip r:embed="rId3">
            <a:alphaModFix/>
          </a:blip>
          <a:srcRect l="32112" r="30767" b="-1"/>
          <a:stretch/>
        </p:blipFill>
        <p:spPr>
          <a:xfrm>
            <a:off x="2" y="1587"/>
            <a:ext cx="6095999" cy="6856413"/>
          </a:xfrm>
          <a:custGeom>
            <a:avLst/>
            <a:gdLst/>
            <a:ahLst/>
            <a:cxnLst/>
            <a:rect l="l" t="t" r="r" b="b"/>
            <a:pathLst>
              <a:path w="6649908" h="6856413" extrusionOk="0">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ln>
            <a:noFill/>
          </a:ln>
        </p:spPr>
      </p:pic>
      <p:sp>
        <p:nvSpPr>
          <p:cNvPr id="111" name="Google Shape;111;p16"/>
          <p:cNvSpPr txBox="1">
            <a:spLocks noGrp="1"/>
          </p:cNvSpPr>
          <p:nvPr>
            <p:ph type="body" idx="1"/>
          </p:nvPr>
        </p:nvSpPr>
        <p:spPr>
          <a:xfrm>
            <a:off x="6384032" y="1092992"/>
            <a:ext cx="5618312" cy="5576367"/>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0"/>
              </a:spcBef>
              <a:spcAft>
                <a:spcPts val="0"/>
              </a:spcAft>
              <a:buClr>
                <a:schemeClr val="dk1"/>
              </a:buClr>
              <a:buSzPct val="100000"/>
              <a:buNone/>
            </a:pPr>
            <a:r>
              <a:rPr lang="fr" sz="1300" dirty="0">
                <a:latin typeface="Calibri"/>
                <a:ea typeface="Calibri"/>
                <a:cs typeface="Calibri"/>
                <a:sym typeface="Calibri"/>
              </a:rPr>
              <a:t> </a:t>
            </a:r>
            <a:endParaRPr sz="1300" dirty="0">
              <a:latin typeface="Calibri"/>
              <a:ea typeface="Calibri"/>
              <a:cs typeface="Calibri"/>
              <a:sym typeface="Calibri"/>
            </a:endParaRPr>
          </a:p>
          <a:p>
            <a:pPr marL="0" lvl="0" indent="0" algn="ctr" rtl="0">
              <a:lnSpc>
                <a:spcPct val="90000"/>
              </a:lnSpc>
              <a:spcBef>
                <a:spcPts val="1800"/>
              </a:spcBef>
              <a:spcAft>
                <a:spcPts val="0"/>
              </a:spcAft>
              <a:buClr>
                <a:schemeClr val="dk1"/>
              </a:buClr>
              <a:buSzPct val="100000"/>
              <a:buNone/>
            </a:pPr>
            <a:r>
              <a:rPr lang="fr" sz="8800" u="sng" dirty="0">
                <a:latin typeface="Calibri"/>
                <a:ea typeface="Calibri"/>
                <a:cs typeface="Calibri"/>
                <a:sym typeface="Calibri"/>
              </a:rPr>
              <a:t>Jean-Paul II </a:t>
            </a:r>
            <a:r>
              <a:rPr lang="fr" sz="8800" dirty="0">
                <a:latin typeface="Calibri"/>
                <a:ea typeface="Calibri"/>
                <a:cs typeface="Calibri"/>
                <a:sym typeface="Calibri"/>
              </a:rPr>
              <a:t>: « Il n'est pas possible d'accéder facilement à une compréhension profonde de la réalité que nous avons sous les yeux sans donner un nom à la racine des maux qui nous affligent... La vraie nature du mal auquel nous sommes confrontés en la question du développement des peuples est un mal moral, fruit de nombreux péchés qui conduisent à </a:t>
            </a:r>
            <a:r>
              <a:rPr lang="fr" sz="8800" b="1" dirty="0">
                <a:latin typeface="Calibri"/>
                <a:ea typeface="Calibri"/>
                <a:cs typeface="Calibri"/>
                <a:sym typeface="Calibri"/>
              </a:rPr>
              <a:t>des structures de </a:t>
            </a:r>
            <a:r>
              <a:rPr lang="fr" sz="8800" b="1" dirty="0" smtClean="0">
                <a:latin typeface="Calibri"/>
                <a:ea typeface="Calibri"/>
                <a:cs typeface="Calibri"/>
                <a:sym typeface="Calibri"/>
              </a:rPr>
              <a:t>péché. </a:t>
            </a:r>
            <a:r>
              <a:rPr lang="fr" sz="8800" dirty="0" smtClean="0">
                <a:latin typeface="Calibri"/>
                <a:ea typeface="Calibri"/>
                <a:cs typeface="Calibri"/>
                <a:sym typeface="Calibri"/>
              </a:rPr>
              <a:t>» </a:t>
            </a:r>
            <a:endParaRPr sz="8800" dirty="0">
              <a:latin typeface="Calibri"/>
              <a:ea typeface="Calibri"/>
              <a:cs typeface="Calibri"/>
              <a:sym typeface="Calibri"/>
            </a:endParaRPr>
          </a:p>
          <a:p>
            <a:pPr marL="0" lvl="0" indent="0" algn="ctr">
              <a:spcBef>
                <a:spcPts val="1800"/>
              </a:spcBef>
              <a:buSzPct val="100000"/>
              <a:buNone/>
            </a:pPr>
            <a:r>
              <a:rPr lang="fr" sz="8800" u="sng" dirty="0">
                <a:latin typeface="Calibri"/>
                <a:ea typeface="Calibri"/>
                <a:cs typeface="Calibri"/>
                <a:sym typeface="Calibri"/>
              </a:rPr>
              <a:t>Francisco </a:t>
            </a:r>
            <a:r>
              <a:rPr lang="fr" sz="8800" dirty="0">
                <a:latin typeface="Calibri"/>
                <a:ea typeface="Calibri"/>
                <a:cs typeface="Calibri"/>
                <a:sym typeface="Calibri"/>
              </a:rPr>
              <a:t>: </a:t>
            </a:r>
            <a:r>
              <a:rPr lang="fr" sz="8800" dirty="0" smtClean="0">
                <a:latin typeface="Calibri"/>
                <a:ea typeface="Calibri"/>
                <a:cs typeface="Calibri"/>
                <a:sym typeface="Calibri"/>
              </a:rPr>
              <a:t>«</a:t>
            </a:r>
            <a:r>
              <a:rPr lang="fr-FR" sz="8800" dirty="0"/>
              <a:t>la manière dont l’humanité a, de fait, assumé la technologie et son développement avec un paradigme homogène et </a:t>
            </a:r>
            <a:r>
              <a:rPr lang="fr-FR" sz="8800" dirty="0" smtClean="0"/>
              <a:t>unidimensionnel.</a:t>
            </a:r>
            <a:r>
              <a:rPr lang="fr" sz="8800" dirty="0" smtClean="0">
                <a:latin typeface="Calibri"/>
                <a:ea typeface="Calibri"/>
                <a:cs typeface="Calibri"/>
                <a:sym typeface="Calibri"/>
              </a:rPr>
              <a:t> … </a:t>
            </a:r>
            <a:r>
              <a:rPr lang="fr" sz="8800" dirty="0">
                <a:latin typeface="Calibri"/>
                <a:ea typeface="Calibri"/>
                <a:cs typeface="Calibri"/>
                <a:sym typeface="Calibri"/>
              </a:rPr>
              <a:t>le </a:t>
            </a:r>
            <a:r>
              <a:rPr lang="fr" sz="8800" b="1" dirty="0">
                <a:latin typeface="Calibri"/>
                <a:ea typeface="Calibri"/>
                <a:cs typeface="Calibri"/>
                <a:sym typeface="Calibri"/>
              </a:rPr>
              <a:t>paradigme technocratique </a:t>
            </a:r>
            <a:r>
              <a:rPr lang="fr" sz="8800" dirty="0" smtClean="0">
                <a:latin typeface="Calibri"/>
                <a:ea typeface="Calibri"/>
                <a:cs typeface="Calibri"/>
                <a:sym typeface="Calibri"/>
              </a:rPr>
              <a:t>.</a:t>
            </a:r>
            <a:r>
              <a:rPr lang="fr-FR" sz="8800" dirty="0"/>
              <a:t> Cela suppose le mensonge de la disponibilité infinie des biens de la planète, qui conduit à la “ presser ” jusqu’aux limites et même au-delà des </a:t>
            </a:r>
            <a:r>
              <a:rPr lang="fr-FR" sz="8800" dirty="0" smtClean="0"/>
              <a:t>limites.</a:t>
            </a:r>
            <a:r>
              <a:rPr lang="fr" sz="8800" dirty="0" smtClean="0">
                <a:latin typeface="Calibri"/>
                <a:ea typeface="Calibri"/>
                <a:cs typeface="Calibri"/>
                <a:sym typeface="Calibri"/>
              </a:rPr>
              <a:t>» </a:t>
            </a:r>
            <a:r>
              <a:rPr lang="fr" sz="8800" dirty="0">
                <a:latin typeface="Calibri"/>
                <a:ea typeface="Calibri"/>
                <a:cs typeface="Calibri"/>
                <a:sym typeface="Calibri"/>
              </a:rPr>
              <a:t>(Laudato Si, 106). </a:t>
            </a:r>
            <a:r>
              <a:rPr lang="fr" sz="8800" dirty="0" smtClean="0">
                <a:latin typeface="Calibri"/>
                <a:ea typeface="Calibri"/>
                <a:cs typeface="Calibri"/>
                <a:sym typeface="Calibri"/>
              </a:rPr>
              <a:t>"</a:t>
            </a:r>
            <a:r>
              <a:rPr lang="fr-FR" sz="8800" dirty="0"/>
              <a:t>Il n’y a pas deux crises séparées, l’une environnementale et l’autre sociale, mais une seule et complexe crise </a:t>
            </a:r>
            <a:r>
              <a:rPr lang="fr-FR" sz="8800" dirty="0" smtClean="0"/>
              <a:t>socio-environnementale.</a:t>
            </a:r>
            <a:r>
              <a:rPr lang="fr" sz="8800" dirty="0" smtClean="0">
                <a:latin typeface="Calibri"/>
                <a:ea typeface="Calibri"/>
                <a:cs typeface="Calibri"/>
                <a:sym typeface="Calibri"/>
              </a:rPr>
              <a:t>" </a:t>
            </a:r>
            <a:r>
              <a:rPr lang="fr" sz="8800" dirty="0">
                <a:latin typeface="Calibri"/>
                <a:ea typeface="Calibri"/>
                <a:cs typeface="Calibri"/>
                <a:sym typeface="Calibri"/>
              </a:rPr>
              <a:t>(LS 139).</a:t>
            </a:r>
            <a:endParaRPr sz="8800" dirty="0">
              <a:latin typeface="Calibri"/>
              <a:ea typeface="Calibri"/>
              <a:cs typeface="Calibri"/>
              <a:sym typeface="Calibri"/>
            </a:endParaRPr>
          </a:p>
          <a:p>
            <a:pPr marL="228600" lvl="0" indent="-207962" algn="l" rtl="0">
              <a:lnSpc>
                <a:spcPct val="90000"/>
              </a:lnSpc>
              <a:spcBef>
                <a:spcPts val="1800"/>
              </a:spcBef>
              <a:spcAft>
                <a:spcPts val="0"/>
              </a:spcAft>
              <a:buClr>
                <a:schemeClr val="dk1"/>
              </a:buClr>
              <a:buSzPct val="100000"/>
              <a:buNone/>
            </a:pPr>
            <a:endParaRPr sz="13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
        <p:cNvGrpSpPr/>
        <p:nvPr/>
      </p:nvGrpSpPr>
      <p:grpSpPr>
        <a:xfrm>
          <a:off x="0" y="0"/>
          <a:ext cx="0" cy="0"/>
          <a:chOff x="0" y="0"/>
          <a:chExt cx="0" cy="0"/>
        </a:xfrm>
      </p:grpSpPr>
      <p:sp>
        <p:nvSpPr>
          <p:cNvPr id="116" name="Google Shape;116;p17"/>
          <p:cNvSpPr txBox="1">
            <a:spLocks noGrp="1"/>
          </p:cNvSpPr>
          <p:nvPr>
            <p:ph type="title"/>
          </p:nvPr>
        </p:nvSpPr>
        <p:spPr>
          <a:xfrm>
            <a:off x="315913" y="327026"/>
            <a:ext cx="2452687" cy="228758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Quattrocento Sans"/>
              <a:buNone/>
            </a:pPr>
            <a:r>
              <a:rPr lang="fr" sz="2800" b="1">
                <a:latin typeface="Quattrocento Sans"/>
                <a:ea typeface="Quattrocento Sans"/>
                <a:cs typeface="Quattrocento Sans"/>
                <a:sym typeface="Quattrocento Sans"/>
              </a:rPr>
              <a:t>LES PLONGÉES RICHES </a:t>
            </a:r>
            <a:r>
              <a:rPr lang="es-ES" sz="2800" b="1">
                <a:latin typeface="Quattrocento Sans"/>
                <a:ea typeface="Quattrocento Sans"/>
                <a:cs typeface="Quattrocento Sans"/>
                <a:sym typeface="Quattrocento Sans"/>
              </a:rPr>
              <a:t/>
            </a:r>
            <a:br>
              <a:rPr lang="es-ES" sz="2800" b="1">
                <a:latin typeface="Quattrocento Sans"/>
                <a:ea typeface="Quattrocento Sans"/>
                <a:cs typeface="Quattrocento Sans"/>
                <a:sym typeface="Quattrocento Sans"/>
              </a:rPr>
            </a:br>
            <a:r>
              <a:rPr lang="fr" sz="2800" b="1">
                <a:latin typeface="Quattrocento Sans"/>
                <a:ea typeface="Quattrocento Sans"/>
                <a:cs typeface="Quattrocento Sans"/>
                <a:sym typeface="Quattrocento Sans"/>
              </a:rPr>
              <a:t>ET LES MILLIONS DE LAZAROS</a:t>
            </a:r>
            <a:r>
              <a:rPr lang="es-ES" sz="2800">
                <a:latin typeface="Calibri"/>
                <a:ea typeface="Calibri"/>
                <a:cs typeface="Calibri"/>
                <a:sym typeface="Calibri"/>
              </a:rPr>
              <a:t/>
            </a:r>
            <a:br>
              <a:rPr lang="es-ES" sz="2800">
                <a:latin typeface="Calibri"/>
                <a:ea typeface="Calibri"/>
                <a:cs typeface="Calibri"/>
                <a:sym typeface="Calibri"/>
              </a:rPr>
            </a:br>
            <a:endParaRPr sz="2800"/>
          </a:p>
        </p:txBody>
      </p:sp>
      <p:sp>
        <p:nvSpPr>
          <p:cNvPr id="117" name="Google Shape;117;p17"/>
          <p:cNvSpPr txBox="1">
            <a:spLocks noGrp="1"/>
          </p:cNvSpPr>
          <p:nvPr>
            <p:ph type="body" idx="1"/>
          </p:nvPr>
        </p:nvSpPr>
        <p:spPr>
          <a:xfrm>
            <a:off x="2667000" y="327026"/>
            <a:ext cx="9209087" cy="2679700"/>
          </a:xfrm>
          <a:prstGeom prst="rect">
            <a:avLst/>
          </a:prstGeom>
          <a:noFill/>
          <a:ln>
            <a:noFill/>
          </a:ln>
        </p:spPr>
        <p:txBody>
          <a:bodyPr spcFirstLastPara="1" wrap="square" lIns="91425" tIns="45700" rIns="91425" bIns="45700" anchor="ctr" anchorCtr="0">
            <a:normAutofit fontScale="92500"/>
          </a:bodyPr>
          <a:lstStyle/>
          <a:p>
            <a:pPr marL="0" lvl="0" indent="0" algn="ctr">
              <a:spcBef>
                <a:spcPts val="0"/>
              </a:spcBef>
              <a:buSzPts val="2400"/>
              <a:buNone/>
            </a:pPr>
            <a:r>
              <a:rPr lang="fr" sz="2400" dirty="0" smtClean="0">
                <a:latin typeface="Calibri"/>
                <a:ea typeface="Calibri"/>
                <a:cs typeface="Calibri"/>
                <a:sym typeface="Calibri"/>
              </a:rPr>
              <a:t>«</a:t>
            </a:r>
            <a:r>
              <a:rPr lang="fr-FR" sz="2400" dirty="0"/>
              <a:t>Ce sont des données quasiment officielles: les cinquante personnes plus riches du monde ont un patrimoine équivalent à 2,2 milliards de dollars. Ces cinquante personnes à elles seules pourraient financer l’assistance médicale et l’éducation de chaque enfant pauvre dans le monde, tant à travers les impôts qu’à travers des initiatives philanthropiques, ou les deux. Ces cinquante personnes pourraient sauver des millions de vie chaque année</a:t>
            </a:r>
            <a:r>
              <a:rPr lang="fr-FR" sz="2400" dirty="0" smtClean="0"/>
              <a:t>. »</a:t>
            </a:r>
            <a:endParaRPr dirty="0"/>
          </a:p>
          <a:p>
            <a:pPr marL="0" lvl="0" indent="0" algn="ctr" rtl="0">
              <a:lnSpc>
                <a:spcPct val="90000"/>
              </a:lnSpc>
              <a:spcBef>
                <a:spcPts val="1000"/>
              </a:spcBef>
              <a:spcAft>
                <a:spcPts val="0"/>
              </a:spcAft>
              <a:buClr>
                <a:schemeClr val="dk1"/>
              </a:buClr>
              <a:buSzPts val="2400"/>
              <a:buNone/>
            </a:pPr>
            <a:r>
              <a:rPr lang="fr" sz="2400" dirty="0">
                <a:latin typeface="Calibri"/>
                <a:ea typeface="Calibri"/>
                <a:cs typeface="Calibri"/>
                <a:sym typeface="Calibri"/>
              </a:rPr>
              <a:t>(Pape François, Discours au Séminaire sur les nouvelles formes de solidarité, 02/05/20)</a:t>
            </a:r>
            <a:endParaRPr sz="2400" dirty="0">
              <a:latin typeface="Calibri"/>
              <a:ea typeface="Calibri"/>
              <a:cs typeface="Calibri"/>
              <a:sym typeface="Calibri"/>
            </a:endParaRPr>
          </a:p>
          <a:p>
            <a:pPr marL="228600" lvl="0" indent="-114300" algn="l" rtl="0">
              <a:lnSpc>
                <a:spcPct val="90000"/>
              </a:lnSpc>
              <a:spcBef>
                <a:spcPts val="1000"/>
              </a:spcBef>
              <a:spcAft>
                <a:spcPts val="0"/>
              </a:spcAft>
              <a:buClr>
                <a:schemeClr val="dk1"/>
              </a:buClr>
              <a:buSzPts val="1800"/>
              <a:buNone/>
            </a:pPr>
            <a:endParaRPr sz="1800" dirty="0"/>
          </a:p>
        </p:txBody>
      </p:sp>
      <p:pic>
        <p:nvPicPr>
          <p:cNvPr id="118" name="Google Shape;118;p17"/>
          <p:cNvPicPr preferRelativeResize="0"/>
          <p:nvPr/>
        </p:nvPicPr>
        <p:blipFill rotWithShape="1">
          <a:blip r:embed="rId3">
            <a:alphaModFix/>
          </a:blip>
          <a:srcRect t="12976" b="33345"/>
          <a:stretch/>
        </p:blipFill>
        <p:spPr>
          <a:xfrm>
            <a:off x="0" y="2764738"/>
            <a:ext cx="12201168" cy="4093262"/>
          </a:xfrm>
          <a:custGeom>
            <a:avLst/>
            <a:gdLst/>
            <a:ahLst/>
            <a:cxnLst/>
            <a:rect l="l" t="t" r="r" b="b"/>
            <a:pathLst>
              <a:path w="12201168" h="4093262" extrusionOk="0">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xfrm>
            <a:off x="419100" y="500062"/>
            <a:ext cx="54610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Quattrocento Sans"/>
              <a:buNone/>
            </a:pPr>
            <a:r>
              <a:rPr lang="fr" sz="4400" b="1">
                <a:latin typeface="Quattrocento Sans"/>
                <a:ea typeface="Quattrocento Sans"/>
                <a:cs typeface="Quattrocento Sans"/>
                <a:sym typeface="Quattrocento Sans"/>
              </a:rPr>
              <a:t>INÉGALITÉ MONDIALE</a:t>
            </a:r>
            <a:endParaRPr/>
          </a:p>
        </p:txBody>
      </p:sp>
      <p:sp>
        <p:nvSpPr>
          <p:cNvPr id="124" name="Google Shape;124;p18"/>
          <p:cNvSpPr txBox="1">
            <a:spLocks noGrp="1"/>
          </p:cNvSpPr>
          <p:nvPr>
            <p:ph type="body" idx="1"/>
          </p:nvPr>
        </p:nvSpPr>
        <p:spPr>
          <a:xfrm>
            <a:off x="7391400" y="901700"/>
            <a:ext cx="4622800" cy="5549899"/>
          </a:xfrm>
          <a:prstGeom prst="rect">
            <a:avLst/>
          </a:prstGeom>
          <a:noFill/>
          <a:ln>
            <a:noFill/>
          </a:ln>
        </p:spPr>
        <p:txBody>
          <a:bodyPr spcFirstLastPara="1" wrap="square" lIns="91425" tIns="45700" rIns="91425" bIns="45700" anchor="t" anchorCtr="0">
            <a:normAutofit fontScale="85000" lnSpcReduction="10000"/>
          </a:bodyPr>
          <a:lstStyle/>
          <a:p>
            <a:pPr marL="0" lvl="0" indent="0" algn="ctr">
              <a:spcBef>
                <a:spcPts val="0"/>
              </a:spcBef>
              <a:buSzPct val="100000"/>
              <a:buNone/>
            </a:pPr>
            <a:r>
              <a:rPr lang="fr-FR" sz="3100" dirty="0" smtClean="0"/>
              <a:t>« L’éducation </a:t>
            </a:r>
            <a:r>
              <a:rPr lang="fr-FR" sz="3100" dirty="0"/>
              <a:t>intégrale et de qualité ainsi que les niveaux d’instruction continuent d’être un défi mondial. Malgré les objectifs et les buts formulés par l’Organisation des Nations unies (ONU) et par d’autres organismes (cf. Objectif 4), et les efforts importants réalisés par certains pays, l’éducation continue d’être inégale parmi la population mondiale</a:t>
            </a:r>
            <a:r>
              <a:rPr lang="fr-FR" sz="3100" dirty="0" smtClean="0"/>
              <a:t>.</a:t>
            </a:r>
            <a:r>
              <a:rPr lang="fr" sz="3100" dirty="0" smtClean="0"/>
              <a:t>»</a:t>
            </a:r>
            <a:endParaRPr dirty="0"/>
          </a:p>
          <a:p>
            <a:pPr marL="0" lvl="0" indent="0" algn="ctr" rtl="0">
              <a:lnSpc>
                <a:spcPct val="90000"/>
              </a:lnSpc>
              <a:spcBef>
                <a:spcPts val="1800"/>
              </a:spcBef>
              <a:spcAft>
                <a:spcPts val="0"/>
              </a:spcAft>
              <a:buClr>
                <a:schemeClr val="dk1"/>
              </a:buClr>
              <a:buSzPct val="100000"/>
              <a:buNone/>
            </a:pPr>
            <a:r>
              <a:rPr lang="fr" sz="3100" dirty="0">
                <a:latin typeface="Calibri"/>
                <a:ea typeface="Calibri"/>
                <a:cs typeface="Calibri"/>
                <a:sym typeface="Calibri"/>
              </a:rPr>
              <a:t>(Discours au Séminaire </a:t>
            </a:r>
            <a:r>
              <a:rPr lang="fr" sz="3100" dirty="0" smtClean="0">
                <a:latin typeface="Calibri"/>
                <a:ea typeface="Calibri"/>
                <a:cs typeface="Calibri"/>
                <a:sym typeface="Calibri"/>
              </a:rPr>
              <a:t>d’Education </a:t>
            </a:r>
            <a:r>
              <a:rPr lang="fr" sz="3100" dirty="0">
                <a:latin typeface="Calibri"/>
                <a:ea typeface="Calibri"/>
                <a:cs typeface="Calibri"/>
                <a:sym typeface="Calibri"/>
              </a:rPr>
              <a:t>: Le Pacte </a:t>
            </a:r>
            <a:r>
              <a:rPr lang="fr" sz="3100" dirty="0" smtClean="0">
                <a:latin typeface="Calibri"/>
                <a:ea typeface="Calibri"/>
                <a:cs typeface="Calibri"/>
                <a:sym typeface="Calibri"/>
              </a:rPr>
              <a:t>Globale, </a:t>
            </a:r>
            <a:r>
              <a:rPr lang="fr" sz="3100" dirty="0">
                <a:latin typeface="Calibri"/>
                <a:ea typeface="Calibri"/>
                <a:cs typeface="Calibri"/>
                <a:sym typeface="Calibri"/>
              </a:rPr>
              <a:t>02/07/20)</a:t>
            </a:r>
            <a:endParaRPr sz="3100" dirty="0">
              <a:latin typeface="Calibri"/>
              <a:ea typeface="Calibri"/>
              <a:cs typeface="Calibri"/>
              <a:sym typeface="Calibri"/>
            </a:endParaRPr>
          </a:p>
          <a:p>
            <a:pPr marL="228600" lvl="0" indent="-77470" algn="l" rtl="0">
              <a:lnSpc>
                <a:spcPct val="90000"/>
              </a:lnSpc>
              <a:spcBef>
                <a:spcPts val="1800"/>
              </a:spcBef>
              <a:spcAft>
                <a:spcPts val="0"/>
              </a:spcAft>
              <a:buClr>
                <a:schemeClr val="dk1"/>
              </a:buClr>
              <a:buSzPct val="100000"/>
              <a:buNone/>
            </a:pPr>
            <a:endParaRPr dirty="0"/>
          </a:p>
        </p:txBody>
      </p:sp>
      <p:pic>
        <p:nvPicPr>
          <p:cNvPr id="125" name="Google Shape;125;p18"/>
          <p:cNvPicPr preferRelativeResize="0"/>
          <p:nvPr/>
        </p:nvPicPr>
        <p:blipFill rotWithShape="1">
          <a:blip r:embed="rId3">
            <a:alphaModFix/>
          </a:blip>
          <a:srcRect r="2389"/>
          <a:stretch/>
        </p:blipFill>
        <p:spPr>
          <a:xfrm>
            <a:off x="306453" y="1990726"/>
            <a:ext cx="6880094" cy="4229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sp>
        <p:nvSpPr>
          <p:cNvPr id="130" name="Google Shape;130;p19"/>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31" name="Google Shape;131;p19"/>
          <p:cNvPicPr preferRelativeResize="0"/>
          <p:nvPr/>
        </p:nvPicPr>
        <p:blipFill rotWithShape="1">
          <a:blip r:embed="rId3">
            <a:alphaModFix/>
          </a:blip>
          <a:srcRect r="14342" b="-1"/>
          <a:stretch/>
        </p:blipFill>
        <p:spPr>
          <a:xfrm>
            <a:off x="1" y="10"/>
            <a:ext cx="9669642" cy="6857990"/>
          </a:xfrm>
          <a:prstGeom prst="rect">
            <a:avLst/>
          </a:prstGeom>
          <a:noFill/>
          <a:ln>
            <a:noFill/>
          </a:ln>
        </p:spPr>
      </p:pic>
      <p:sp>
        <p:nvSpPr>
          <p:cNvPr id="132" name="Google Shape;132;p19"/>
          <p:cNvSpPr/>
          <p:nvPr/>
        </p:nvSpPr>
        <p:spPr>
          <a:xfrm flipH="1">
            <a:off x="5125019" y="0"/>
            <a:ext cx="7066978"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3" name="Google Shape;133;p19"/>
          <p:cNvSpPr txBox="1">
            <a:spLocks noGrp="1"/>
          </p:cNvSpPr>
          <p:nvPr>
            <p:ph type="title"/>
          </p:nvPr>
        </p:nvSpPr>
        <p:spPr>
          <a:xfrm>
            <a:off x="7836410" y="377825"/>
            <a:ext cx="3822189" cy="189991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100"/>
              <a:buFont typeface="Quattrocento Sans"/>
              <a:buNone/>
            </a:pPr>
            <a:r>
              <a:rPr lang="fr" sz="3100" b="1">
                <a:latin typeface="Quattrocento Sans"/>
                <a:ea typeface="Quattrocento Sans"/>
                <a:cs typeface="Quattrocento Sans"/>
                <a:sym typeface="Quattrocento Sans"/>
              </a:rPr>
              <a:t>IL EST POSSIBLE DE CHANGER LA LOGIQUE</a:t>
            </a:r>
            <a:r>
              <a:rPr lang="es-ES" sz="3100">
                <a:latin typeface="Calibri"/>
                <a:ea typeface="Calibri"/>
                <a:cs typeface="Calibri"/>
                <a:sym typeface="Calibri"/>
              </a:rPr>
              <a:t/>
            </a:r>
            <a:br>
              <a:rPr lang="es-ES" sz="3100">
                <a:latin typeface="Calibri"/>
                <a:ea typeface="Calibri"/>
                <a:cs typeface="Calibri"/>
                <a:sym typeface="Calibri"/>
              </a:rPr>
            </a:br>
            <a:endParaRPr sz="3100"/>
          </a:p>
        </p:txBody>
      </p:sp>
      <p:sp>
        <p:nvSpPr>
          <p:cNvPr id="134" name="Google Shape;134;p19"/>
          <p:cNvSpPr txBox="1">
            <a:spLocks noGrp="1"/>
          </p:cNvSpPr>
          <p:nvPr>
            <p:ph type="body" idx="1"/>
          </p:nvPr>
        </p:nvSpPr>
        <p:spPr>
          <a:xfrm>
            <a:off x="7531609" y="2146301"/>
            <a:ext cx="4431790" cy="4479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fr" sz="2400" dirty="0">
                <a:latin typeface="Calibri"/>
                <a:ea typeface="Calibri"/>
                <a:cs typeface="Calibri"/>
                <a:sym typeface="Calibri"/>
              </a:rPr>
              <a:t>Un autre principe fondamental </a:t>
            </a:r>
            <a:r>
              <a:rPr lang="fr" sz="2400" dirty="0" smtClean="0">
                <a:latin typeface="Calibri"/>
                <a:ea typeface="Calibri"/>
                <a:cs typeface="Calibri"/>
                <a:sym typeface="Calibri"/>
              </a:rPr>
              <a:t>à remettre </a:t>
            </a:r>
            <a:r>
              <a:rPr lang="fr" sz="2400" dirty="0">
                <a:latin typeface="Calibri"/>
                <a:ea typeface="Calibri"/>
                <a:cs typeface="Calibri"/>
                <a:sym typeface="Calibri"/>
              </a:rPr>
              <a:t>au centre de l'agenda éducatif est celui par lequel </a:t>
            </a:r>
            <a:r>
              <a:rPr lang="fr" sz="2400" dirty="0" smtClean="0">
                <a:latin typeface="Calibri"/>
                <a:ea typeface="Calibri"/>
                <a:cs typeface="Calibri"/>
                <a:sym typeface="Calibri"/>
              </a:rPr>
              <a:t>on affirme </a:t>
            </a:r>
            <a:r>
              <a:rPr lang="fr" sz="2400" b="1" dirty="0">
                <a:latin typeface="Calibri"/>
                <a:ea typeface="Calibri"/>
                <a:cs typeface="Calibri"/>
                <a:sym typeface="Calibri"/>
              </a:rPr>
              <a:t>que le monde peut changer </a:t>
            </a:r>
            <a:r>
              <a:rPr lang="fr" sz="2400" dirty="0">
                <a:latin typeface="Calibri"/>
                <a:ea typeface="Calibri"/>
                <a:cs typeface="Calibri"/>
                <a:sym typeface="Calibri"/>
              </a:rPr>
              <a:t>. Sans </a:t>
            </a:r>
            <a:r>
              <a:rPr lang="fr" sz="2400" dirty="0" smtClean="0">
                <a:latin typeface="Calibri"/>
                <a:ea typeface="Calibri"/>
                <a:cs typeface="Calibri"/>
                <a:sym typeface="Calibri"/>
              </a:rPr>
              <a:t>un tel </a:t>
            </a:r>
            <a:r>
              <a:rPr lang="fr" sz="2400" dirty="0">
                <a:latin typeface="Calibri"/>
                <a:ea typeface="Calibri"/>
                <a:cs typeface="Calibri"/>
                <a:sym typeface="Calibri"/>
              </a:rPr>
              <a:t>principe, le désir humain, </a:t>
            </a:r>
            <a:r>
              <a:rPr lang="fr" sz="2400" dirty="0" smtClean="0">
                <a:latin typeface="Calibri"/>
                <a:ea typeface="Calibri"/>
                <a:cs typeface="Calibri"/>
                <a:sym typeface="Calibri"/>
              </a:rPr>
              <a:t>spéciaalement celui </a:t>
            </a:r>
            <a:r>
              <a:rPr lang="fr" sz="2400" dirty="0">
                <a:latin typeface="Calibri"/>
                <a:ea typeface="Calibri"/>
                <a:cs typeface="Calibri"/>
                <a:sym typeface="Calibri"/>
              </a:rPr>
              <a:t>des plus jeunes, est privé de </a:t>
            </a:r>
            <a:r>
              <a:rPr lang="fr" sz="2400" dirty="0" smtClean="0">
                <a:latin typeface="Calibri"/>
                <a:ea typeface="Calibri"/>
                <a:cs typeface="Calibri"/>
                <a:sym typeface="Calibri"/>
              </a:rPr>
              <a:t>l'espérence </a:t>
            </a:r>
            <a:r>
              <a:rPr lang="fr" sz="2400" dirty="0">
                <a:latin typeface="Calibri"/>
                <a:ea typeface="Calibri"/>
                <a:cs typeface="Calibri"/>
                <a:sym typeface="Calibri"/>
              </a:rPr>
              <a:t>et de l'énergie nécessaires pour se transcender, </a:t>
            </a:r>
            <a:r>
              <a:rPr lang="fr" sz="2400" dirty="0" smtClean="0"/>
              <a:t>se compromettre en</a:t>
            </a:r>
            <a:r>
              <a:rPr lang="fr" sz="2400" dirty="0" smtClean="0">
                <a:latin typeface="Calibri"/>
                <a:ea typeface="Calibri"/>
                <a:cs typeface="Calibri"/>
                <a:sym typeface="Calibri"/>
              </a:rPr>
              <a:t>vers </a:t>
            </a:r>
            <a:r>
              <a:rPr lang="fr" sz="2400" dirty="0">
                <a:latin typeface="Calibri"/>
                <a:ea typeface="Calibri"/>
                <a:cs typeface="Calibri"/>
                <a:sym typeface="Calibri"/>
              </a:rPr>
              <a:t>l'autre.</a:t>
            </a:r>
            <a:endParaRPr dirty="0"/>
          </a:p>
          <a:p>
            <a:pPr marL="0" lvl="0" indent="0" algn="ctr" rtl="0">
              <a:lnSpc>
                <a:spcPct val="90000"/>
              </a:lnSpc>
              <a:spcBef>
                <a:spcPts val="1000"/>
              </a:spcBef>
              <a:spcAft>
                <a:spcPts val="0"/>
              </a:spcAft>
              <a:buClr>
                <a:schemeClr val="dk1"/>
              </a:buClr>
              <a:buSzPts val="2400"/>
              <a:buNone/>
            </a:pPr>
            <a:r>
              <a:rPr lang="fr" sz="2400" dirty="0">
                <a:latin typeface="Calibri"/>
                <a:ea typeface="Calibri"/>
                <a:cs typeface="Calibri"/>
                <a:sym typeface="Calibri"/>
              </a:rPr>
              <a:t>(Instrumentum laboris, </a:t>
            </a:r>
            <a:r>
              <a:rPr lang="fr" sz="2400" dirty="0"/>
              <a:t> </a:t>
            </a:r>
            <a:r>
              <a:rPr lang="fr" sz="2400" dirty="0" smtClean="0"/>
              <a:t>La </a:t>
            </a:r>
            <a:r>
              <a:rPr lang="fr" sz="2400" dirty="0" smtClean="0">
                <a:latin typeface="Calibri"/>
                <a:ea typeface="Calibri"/>
                <a:cs typeface="Calibri"/>
                <a:sym typeface="Calibri"/>
              </a:rPr>
              <a:t>Vision</a:t>
            </a:r>
            <a:r>
              <a:rPr lang="fr" sz="2400" dirty="0">
                <a:latin typeface="Calibri"/>
                <a:ea typeface="Calibri"/>
                <a:cs typeface="Calibri"/>
                <a:sym typeface="Calibri"/>
              </a:rPr>
              <a:t>. 3. Le monde peut changer)</a:t>
            </a:r>
            <a:endParaRPr sz="2400" dirty="0">
              <a:latin typeface="Calibri"/>
              <a:ea typeface="Calibri"/>
              <a:cs typeface="Calibri"/>
              <a:sym typeface="Calibri"/>
            </a:endParaRPr>
          </a:p>
          <a:p>
            <a:pPr marL="228600" lvl="0" indent="-101600" algn="l" rtl="0">
              <a:lnSpc>
                <a:spcPct val="90000"/>
              </a:lnSpc>
              <a:spcBef>
                <a:spcPts val="1000"/>
              </a:spcBef>
              <a:spcAft>
                <a:spcPts val="0"/>
              </a:spcAft>
              <a:buClr>
                <a:schemeClr val="dk1"/>
              </a:buClr>
              <a:buSzPts val="2000"/>
              <a:buNone/>
            </a:pPr>
            <a:endParaRPr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
        <p:cNvGrpSpPr/>
        <p:nvPr/>
      </p:nvGrpSpPr>
      <p:grpSpPr>
        <a:xfrm>
          <a:off x="0" y="0"/>
          <a:ext cx="0" cy="0"/>
          <a:chOff x="0" y="0"/>
          <a:chExt cx="0" cy="0"/>
        </a:xfrm>
      </p:grpSpPr>
      <p:pic>
        <p:nvPicPr>
          <p:cNvPr id="141" name="Google Shape;141;p20"/>
          <p:cNvPicPr preferRelativeResize="0"/>
          <p:nvPr/>
        </p:nvPicPr>
        <p:blipFill rotWithShape="1">
          <a:blip r:embed="rId3">
            <a:alphaModFix/>
          </a:blip>
          <a:srcRect/>
          <a:stretch/>
        </p:blipFill>
        <p:spPr>
          <a:xfrm>
            <a:off x="77069" y="1492250"/>
            <a:ext cx="6018931" cy="4729160"/>
          </a:xfrm>
          <a:prstGeom prst="rect">
            <a:avLst/>
          </a:prstGeom>
          <a:noFill/>
          <a:ln>
            <a:noFill/>
          </a:ln>
        </p:spPr>
      </p:pic>
      <p:sp>
        <p:nvSpPr>
          <p:cNvPr id="139" name="Google Shape;139;p20"/>
          <p:cNvSpPr txBox="1">
            <a:spLocks noGrp="1"/>
          </p:cNvSpPr>
          <p:nvPr>
            <p:ph type="title"/>
          </p:nvPr>
        </p:nvSpPr>
        <p:spPr>
          <a:xfrm>
            <a:off x="384719" y="865190"/>
            <a:ext cx="5136933" cy="957263"/>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C00000"/>
              </a:buClr>
              <a:buSzPct val="100000"/>
              <a:buFont typeface="Quattrocento Sans"/>
              <a:buNone/>
            </a:pPr>
            <a:r>
              <a:rPr lang="fr" sz="3100" b="1" dirty="0">
                <a:solidFill>
                  <a:srgbClr val="C00000"/>
                </a:solidFill>
                <a:latin typeface="Quattrocento Sans"/>
                <a:ea typeface="Quattrocento Sans"/>
                <a:cs typeface="Quattrocento Sans"/>
                <a:sym typeface="Quattrocento Sans"/>
              </a:rPr>
              <a:t>APPELÉS À ÊTRE </a:t>
            </a:r>
            <a:r>
              <a:rPr lang="fr" sz="3100" b="1" u="sng" dirty="0">
                <a:solidFill>
                  <a:srgbClr val="C00000"/>
                </a:solidFill>
                <a:latin typeface="Quattrocento Sans"/>
                <a:ea typeface="Quattrocento Sans"/>
                <a:cs typeface="Quattrocento Sans"/>
                <a:sym typeface="Quattrocento Sans"/>
              </a:rPr>
              <a:t>BÂTISSEURS</a:t>
            </a:r>
            <a:r>
              <a:rPr lang="fr" sz="3100" b="1" dirty="0">
                <a:solidFill>
                  <a:srgbClr val="C00000"/>
                </a:solidFill>
                <a:latin typeface="Quattrocento Sans"/>
                <a:ea typeface="Quattrocento Sans"/>
                <a:cs typeface="Quattrocento Sans"/>
                <a:sym typeface="Quattrocento Sans"/>
              </a:rPr>
              <a:t> DE PAIX</a:t>
            </a:r>
            <a:r>
              <a:rPr lang="es-ES" sz="2800" dirty="0">
                <a:latin typeface="Calibri"/>
                <a:ea typeface="Calibri"/>
                <a:cs typeface="Calibri"/>
                <a:sym typeface="Calibri"/>
              </a:rPr>
              <a:t/>
            </a:r>
            <a:br>
              <a:rPr lang="es-ES" sz="2800" dirty="0">
                <a:latin typeface="Calibri"/>
                <a:ea typeface="Calibri"/>
                <a:cs typeface="Calibri"/>
                <a:sym typeface="Calibri"/>
              </a:rPr>
            </a:br>
            <a:endParaRPr sz="2800" dirty="0"/>
          </a:p>
        </p:txBody>
      </p:sp>
      <p:sp>
        <p:nvSpPr>
          <p:cNvPr id="140" name="Google Shape;140;p20"/>
          <p:cNvSpPr txBox="1">
            <a:spLocks noGrp="1"/>
          </p:cNvSpPr>
          <p:nvPr>
            <p:ph type="body" idx="1"/>
          </p:nvPr>
        </p:nvSpPr>
        <p:spPr>
          <a:xfrm>
            <a:off x="5829301" y="520700"/>
            <a:ext cx="6192498" cy="6183311"/>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lnSpc>
                <a:spcPct val="90000"/>
              </a:lnSpc>
              <a:spcBef>
                <a:spcPts val="0"/>
              </a:spcBef>
              <a:spcAft>
                <a:spcPts val="0"/>
              </a:spcAft>
              <a:buClr>
                <a:schemeClr val="dk1"/>
              </a:buClr>
              <a:buSzPct val="100000"/>
              <a:buNone/>
            </a:pPr>
            <a:r>
              <a:rPr lang="fr" sz="2000" dirty="0">
                <a:latin typeface="Calibri"/>
                <a:ea typeface="Calibri"/>
                <a:cs typeface="Calibri"/>
                <a:sym typeface="Calibri"/>
              </a:rPr>
              <a:t>Frères, sœurs, nous sommes appelés à être </a:t>
            </a:r>
            <a:r>
              <a:rPr lang="fr" sz="2000" b="1" dirty="0">
                <a:latin typeface="Calibri"/>
                <a:ea typeface="Calibri"/>
                <a:cs typeface="Calibri"/>
                <a:sym typeface="Calibri"/>
              </a:rPr>
              <a:t>des missionnaires de la paix </a:t>
            </a:r>
            <a:r>
              <a:rPr lang="fr" sz="2000" dirty="0">
                <a:latin typeface="Calibri"/>
                <a:ea typeface="Calibri"/>
                <a:cs typeface="Calibri"/>
                <a:sym typeface="Calibri"/>
              </a:rPr>
              <a:t>, et cela nous donnera la paix. C'est un choix; c'est faire de la place à chacun dans nos cœurs, c'est croire </a:t>
            </a:r>
            <a:r>
              <a:rPr lang="fr" sz="2000" dirty="0" smtClean="0">
                <a:latin typeface="Calibri"/>
                <a:ea typeface="Calibri"/>
                <a:cs typeface="Calibri"/>
                <a:sym typeface="Calibri"/>
              </a:rPr>
              <a:t>que les différences ethniques, régionales, sociales,</a:t>
            </a:r>
            <a:r>
              <a:rPr lang="fr" sz="2000" b="1" dirty="0">
                <a:latin typeface="Calibri"/>
                <a:ea typeface="Calibri"/>
                <a:cs typeface="Calibri"/>
                <a:sym typeface="Calibri"/>
              </a:rPr>
              <a:t> </a:t>
            </a:r>
            <a:r>
              <a:rPr lang="fr" sz="2000" dirty="0" smtClean="0">
                <a:latin typeface="Calibri"/>
                <a:ea typeface="Calibri"/>
                <a:cs typeface="Calibri"/>
                <a:sym typeface="Calibri"/>
              </a:rPr>
              <a:t>religieuses </a:t>
            </a:r>
            <a:r>
              <a:rPr lang="fr" sz="2000" dirty="0">
                <a:latin typeface="Calibri"/>
                <a:ea typeface="Calibri"/>
                <a:cs typeface="Calibri"/>
                <a:sym typeface="Calibri"/>
              </a:rPr>
              <a:t>et </a:t>
            </a:r>
            <a:r>
              <a:rPr lang="fr" sz="2000" dirty="0" smtClean="0">
                <a:latin typeface="Calibri"/>
                <a:ea typeface="Calibri"/>
                <a:cs typeface="Calibri"/>
                <a:sym typeface="Calibri"/>
              </a:rPr>
              <a:t>culturelles viennent </a:t>
            </a:r>
            <a:r>
              <a:rPr lang="fr" sz="2000" dirty="0">
                <a:latin typeface="Calibri"/>
                <a:ea typeface="Calibri"/>
                <a:cs typeface="Calibri"/>
                <a:sym typeface="Calibri"/>
              </a:rPr>
              <a:t>plus tard et ne sont pas des obstacles ; que les autres sont frères et sœurs, membres d'une même communauté humaine ; que chacun est le </a:t>
            </a:r>
            <a:r>
              <a:rPr lang="fr" sz="2000" dirty="0" smtClean="0"/>
              <a:t>destinataire</a:t>
            </a:r>
            <a:r>
              <a:rPr lang="fr" sz="2000" dirty="0" smtClean="0">
                <a:latin typeface="Calibri"/>
                <a:ea typeface="Calibri"/>
                <a:cs typeface="Calibri"/>
                <a:sym typeface="Calibri"/>
              </a:rPr>
              <a:t> </a:t>
            </a:r>
            <a:r>
              <a:rPr lang="fr" sz="2000" dirty="0">
                <a:latin typeface="Calibri"/>
                <a:ea typeface="Calibri"/>
                <a:cs typeface="Calibri"/>
                <a:sym typeface="Calibri"/>
              </a:rPr>
              <a:t>de la paix que Jésus a apportée au monde. C'est croire que les chrétiens sont appelés à collaborer avec tous, à briser le cycle de la violence, à démanteler les complots de la haine. Oui, les chrétiens, envoyés par le Christ, sont appelés, par définition, à être </a:t>
            </a:r>
            <a:r>
              <a:rPr lang="fr" sz="2000" b="1" i="1" dirty="0" smtClean="0">
                <a:latin typeface="Calibri"/>
                <a:ea typeface="Calibri"/>
                <a:cs typeface="Calibri"/>
                <a:sym typeface="Calibri"/>
              </a:rPr>
              <a:t>conscience </a:t>
            </a:r>
            <a:r>
              <a:rPr lang="fr" sz="2000" b="1" i="1" dirty="0">
                <a:latin typeface="Calibri"/>
                <a:ea typeface="Calibri"/>
                <a:cs typeface="Calibri"/>
                <a:sym typeface="Calibri"/>
              </a:rPr>
              <a:t>de la paix dans le monde </a:t>
            </a:r>
            <a:r>
              <a:rPr lang="fr" sz="2000" dirty="0">
                <a:latin typeface="Calibri"/>
                <a:ea typeface="Calibri"/>
                <a:cs typeface="Calibri"/>
                <a:sym typeface="Calibri"/>
              </a:rPr>
              <a:t>; non seulement des consciences critiques, mais surtout des </a:t>
            </a:r>
            <a:r>
              <a:rPr lang="fr" sz="2000" b="1" dirty="0">
                <a:latin typeface="Calibri"/>
                <a:ea typeface="Calibri"/>
                <a:cs typeface="Calibri"/>
                <a:sym typeface="Calibri"/>
              </a:rPr>
              <a:t>témoins d'amour </a:t>
            </a:r>
            <a:r>
              <a:rPr lang="fr" sz="2000" dirty="0">
                <a:latin typeface="Calibri"/>
                <a:ea typeface="Calibri"/>
                <a:cs typeface="Calibri"/>
                <a:sym typeface="Calibri"/>
              </a:rPr>
              <a:t>; ne revendiquant pas leurs propres droits, mais ceux de l'Evangile, qui sont la fraternité, l'amour et le pardon ; non </a:t>
            </a:r>
            <a:r>
              <a:rPr lang="fr" sz="2000" dirty="0" smtClean="0">
                <a:latin typeface="Calibri"/>
                <a:ea typeface="Calibri"/>
                <a:cs typeface="Calibri"/>
                <a:sym typeface="Calibri"/>
              </a:rPr>
              <a:t> </a:t>
            </a:r>
            <a:r>
              <a:rPr lang="fr" sz="2000" dirty="0">
                <a:latin typeface="Calibri"/>
                <a:ea typeface="Calibri"/>
                <a:cs typeface="Calibri"/>
                <a:sym typeface="Calibri"/>
              </a:rPr>
              <a:t>des chercheurs de leurs propres intérêts, mais des missionnaires de l'amour passionné que Dieu a pour chaque être humain</a:t>
            </a:r>
            <a:endParaRPr dirty="0"/>
          </a:p>
          <a:p>
            <a:pPr marL="0" lvl="0" indent="0" algn="ctr" rtl="0">
              <a:lnSpc>
                <a:spcPct val="90000"/>
              </a:lnSpc>
              <a:spcBef>
                <a:spcPts val="1600"/>
              </a:spcBef>
              <a:spcAft>
                <a:spcPts val="0"/>
              </a:spcAft>
              <a:buClr>
                <a:schemeClr val="dk1"/>
              </a:buClr>
              <a:buSzPct val="100000"/>
              <a:buNone/>
            </a:pPr>
            <a:r>
              <a:rPr lang="fr" sz="2000" i="1" dirty="0">
                <a:latin typeface="Calibri"/>
                <a:ea typeface="Calibri"/>
                <a:cs typeface="Calibri"/>
                <a:sym typeface="Calibri"/>
              </a:rPr>
              <a:t>Moto azalí na matói ma koyoka </a:t>
            </a:r>
            <a:r>
              <a:rPr lang="fr" sz="2000" dirty="0">
                <a:latin typeface="Calibri"/>
                <a:ea typeface="Calibri"/>
                <a:cs typeface="Calibri"/>
                <a:sym typeface="Calibri"/>
              </a:rPr>
              <a:t>[Celui qui a des oreilles pour entendre] </a:t>
            </a:r>
            <a:r>
              <a:rPr lang="fr" sz="2000" i="1" dirty="0">
                <a:latin typeface="Calibri"/>
                <a:ea typeface="Calibri"/>
                <a:cs typeface="Calibri"/>
                <a:sym typeface="Calibri"/>
              </a:rPr>
              <a:t>R/Ayoka </a:t>
            </a:r>
            <a:r>
              <a:rPr lang="fr" sz="2000" dirty="0">
                <a:latin typeface="Calibri"/>
                <a:ea typeface="Calibri"/>
                <a:cs typeface="Calibri"/>
                <a:sym typeface="Calibri"/>
              </a:rPr>
              <a:t>[Qu'il entende]</a:t>
            </a:r>
            <a:endParaRPr sz="2000" dirty="0">
              <a:latin typeface="Times New Roman"/>
              <a:ea typeface="Times New Roman"/>
              <a:cs typeface="Times New Roman"/>
              <a:sym typeface="Times New Roman"/>
            </a:endParaRPr>
          </a:p>
          <a:p>
            <a:pPr marL="0" lvl="0" indent="0" algn="ctr" rtl="0">
              <a:lnSpc>
                <a:spcPct val="90000"/>
              </a:lnSpc>
              <a:spcBef>
                <a:spcPts val="1000"/>
              </a:spcBef>
              <a:spcAft>
                <a:spcPts val="0"/>
              </a:spcAft>
              <a:buClr>
                <a:schemeClr val="dk1"/>
              </a:buClr>
              <a:buSzPct val="100000"/>
              <a:buNone/>
            </a:pPr>
            <a:r>
              <a:rPr lang="fr" sz="2000" i="1" dirty="0">
                <a:latin typeface="Calibri"/>
                <a:ea typeface="Calibri"/>
                <a:cs typeface="Calibri"/>
                <a:sym typeface="Calibri"/>
              </a:rPr>
              <a:t>Moto azali na motema mwa kondima</a:t>
            </a:r>
            <a:r>
              <a:rPr lang="fr" sz="2000" b="1" dirty="0">
                <a:latin typeface="Calibri"/>
                <a:ea typeface="Calibri"/>
                <a:cs typeface="Calibri"/>
                <a:sym typeface="Calibri"/>
              </a:rPr>
              <a:t> </a:t>
            </a:r>
            <a:r>
              <a:rPr lang="fr" sz="2000" dirty="0">
                <a:latin typeface="Calibri"/>
                <a:ea typeface="Calibri"/>
                <a:cs typeface="Calibri"/>
                <a:sym typeface="Calibri"/>
              </a:rPr>
              <a:t>[Celui qui a le cœur d'accepter] </a:t>
            </a:r>
            <a:r>
              <a:rPr lang="fr" sz="2000" i="1" dirty="0">
                <a:latin typeface="Calibri"/>
                <a:ea typeface="Calibri"/>
                <a:cs typeface="Calibri"/>
                <a:sym typeface="Calibri"/>
              </a:rPr>
              <a:t>R/Andima</a:t>
            </a:r>
            <a:r>
              <a:rPr lang="fr" sz="2000" b="1" i="1" dirty="0">
                <a:latin typeface="Calibri"/>
                <a:ea typeface="Calibri"/>
                <a:cs typeface="Calibri"/>
                <a:sym typeface="Calibri"/>
              </a:rPr>
              <a:t> </a:t>
            </a:r>
            <a:r>
              <a:rPr lang="fr" sz="2000" dirty="0" smtClean="0">
                <a:latin typeface="Calibri"/>
                <a:ea typeface="Calibri"/>
                <a:cs typeface="Calibri"/>
                <a:sym typeface="Calibri"/>
              </a:rPr>
              <a:t>[</a:t>
            </a:r>
            <a:r>
              <a:rPr lang="fr" sz="2000" dirty="0" smtClean="0"/>
              <a:t>Qu’il </a:t>
            </a:r>
            <a:r>
              <a:rPr lang="fr" sz="2000" dirty="0" smtClean="0">
                <a:latin typeface="Calibri"/>
                <a:ea typeface="Calibri"/>
                <a:cs typeface="Calibri"/>
                <a:sym typeface="Calibri"/>
              </a:rPr>
              <a:t>accepte</a:t>
            </a:r>
            <a:r>
              <a:rPr lang="fr" sz="2000" dirty="0">
                <a:latin typeface="Calibri"/>
                <a:ea typeface="Calibri"/>
                <a:cs typeface="Calibri"/>
                <a:sym typeface="Calibri"/>
              </a:rPr>
              <a:t>]</a:t>
            </a:r>
            <a:endParaRPr sz="2000" dirty="0">
              <a:latin typeface="Times New Roman"/>
              <a:ea typeface="Times New Roman"/>
              <a:cs typeface="Times New Roman"/>
              <a:sym typeface="Times New Roman"/>
            </a:endParaRPr>
          </a:p>
          <a:p>
            <a:pPr marL="0" lvl="0" indent="0" algn="ctr" rtl="0">
              <a:lnSpc>
                <a:spcPct val="90000"/>
              </a:lnSpc>
              <a:spcBef>
                <a:spcPts val="1000"/>
              </a:spcBef>
              <a:spcAft>
                <a:spcPts val="0"/>
              </a:spcAft>
              <a:buClr>
                <a:schemeClr val="dk1"/>
              </a:buClr>
              <a:buSzPct val="100000"/>
              <a:buNone/>
            </a:pPr>
            <a:r>
              <a:rPr lang="fr" sz="2000" dirty="0">
                <a:latin typeface="Calibri"/>
                <a:ea typeface="Calibri"/>
                <a:cs typeface="Calibri"/>
                <a:sym typeface="Calibri"/>
              </a:rPr>
              <a:t>Pape François, Visite apostolique en République démocratique du Congo, Kinshasa, 02/1/23</a:t>
            </a:r>
            <a:endParaRPr sz="2000" dirty="0">
              <a:latin typeface="Times New Roman"/>
              <a:ea typeface="Times New Roman"/>
              <a:cs typeface="Times New Roman"/>
              <a:sym typeface="Times New Roman"/>
            </a:endParaRPr>
          </a:p>
          <a:p>
            <a:pPr marL="0" lvl="0" indent="0" algn="ctr" rtl="0">
              <a:lnSpc>
                <a:spcPct val="90000"/>
              </a:lnSpc>
              <a:spcBef>
                <a:spcPts val="0"/>
              </a:spcBef>
              <a:spcAft>
                <a:spcPts val="0"/>
              </a:spcAft>
              <a:buClr>
                <a:schemeClr val="dk1"/>
              </a:buClr>
              <a:buSzPct val="100000"/>
              <a:buNone/>
            </a:pPr>
            <a:endParaRPr sz="2000" dirty="0">
              <a:latin typeface="Calibri"/>
              <a:ea typeface="Calibri"/>
              <a:cs typeface="Calibri"/>
              <a:sym typeface="Calibri"/>
            </a:endParaRPr>
          </a:p>
          <a:p>
            <a:pPr marL="0" lvl="0" indent="0" algn="l" rtl="0">
              <a:lnSpc>
                <a:spcPct val="90000"/>
              </a:lnSpc>
              <a:spcBef>
                <a:spcPts val="600"/>
              </a:spcBef>
              <a:spcAft>
                <a:spcPts val="0"/>
              </a:spcAft>
              <a:buClr>
                <a:schemeClr val="dk1"/>
              </a:buClr>
              <a:buSzPct val="100000"/>
              <a:buNone/>
            </a:pPr>
            <a:endParaRPr sz="1100" dirty="0">
              <a:latin typeface="Calibri"/>
              <a:ea typeface="Calibri"/>
              <a:cs typeface="Calibri"/>
              <a:sym typeface="Calibri"/>
            </a:endParaRPr>
          </a:p>
          <a:p>
            <a:pPr marL="0" lvl="0" indent="0" algn="l" rtl="0">
              <a:lnSpc>
                <a:spcPct val="90000"/>
              </a:lnSpc>
              <a:spcBef>
                <a:spcPts val="600"/>
              </a:spcBef>
              <a:spcAft>
                <a:spcPts val="0"/>
              </a:spcAft>
              <a:buClr>
                <a:schemeClr val="dk1"/>
              </a:buClr>
              <a:buSzPct val="100000"/>
              <a:buNone/>
            </a:pPr>
            <a:endParaRPr sz="1100" dirty="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1"/>
          <p:cNvSpPr txBox="1">
            <a:spLocks noGrp="1"/>
          </p:cNvSpPr>
          <p:nvPr>
            <p:ph type="title"/>
          </p:nvPr>
        </p:nvSpPr>
        <p:spPr>
          <a:xfrm>
            <a:off x="698500" y="1044850"/>
            <a:ext cx="53975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Quattrocento Sans"/>
              <a:buNone/>
            </a:pPr>
            <a:r>
              <a:rPr lang="fr" sz="4400" b="1">
                <a:latin typeface="Quattrocento Sans"/>
                <a:ea typeface="Quattrocento Sans"/>
                <a:cs typeface="Quattrocento Sans"/>
                <a:sym typeface="Quattrocento Sans"/>
              </a:rPr>
              <a:t>ÉDUCATEURS MYSTIQUES</a:t>
            </a:r>
            <a:r>
              <a:rPr lang="es-ES" sz="4400">
                <a:latin typeface="Calibri"/>
                <a:ea typeface="Calibri"/>
                <a:cs typeface="Calibri"/>
                <a:sym typeface="Calibri"/>
              </a:rPr>
              <a:t/>
            </a:r>
            <a:br>
              <a:rPr lang="es-ES" sz="4400">
                <a:latin typeface="Calibri"/>
                <a:ea typeface="Calibri"/>
                <a:cs typeface="Calibri"/>
                <a:sym typeface="Calibri"/>
              </a:rPr>
            </a:br>
            <a:endParaRPr/>
          </a:p>
        </p:txBody>
      </p:sp>
      <p:sp>
        <p:nvSpPr>
          <p:cNvPr id="147" name="Google Shape;147;p21"/>
          <p:cNvSpPr txBox="1">
            <a:spLocks noGrp="1"/>
          </p:cNvSpPr>
          <p:nvPr>
            <p:ph type="body" idx="1"/>
          </p:nvPr>
        </p:nvSpPr>
        <p:spPr>
          <a:xfrm>
            <a:off x="698500" y="2078313"/>
            <a:ext cx="5638800" cy="4351338"/>
          </a:xfrm>
          <a:prstGeom prst="rect">
            <a:avLst/>
          </a:prstGeom>
          <a:noFill/>
          <a:ln>
            <a:noFill/>
          </a:ln>
        </p:spPr>
        <p:txBody>
          <a:bodyPr spcFirstLastPara="1" wrap="square" lIns="91425" tIns="45700" rIns="91425" bIns="45700" anchor="t" anchorCtr="0">
            <a:normAutofit fontScale="70000" lnSpcReduction="20000"/>
          </a:bodyPr>
          <a:lstStyle/>
          <a:p>
            <a:pPr marL="0" lvl="0" indent="0" algn="ctr" rtl="0">
              <a:lnSpc>
                <a:spcPct val="107000"/>
              </a:lnSpc>
              <a:spcBef>
                <a:spcPts val="0"/>
              </a:spcBef>
              <a:spcAft>
                <a:spcPts val="0"/>
              </a:spcAft>
              <a:buClr>
                <a:schemeClr val="dk1"/>
              </a:buClr>
              <a:buSzPct val="100000"/>
              <a:buNone/>
            </a:pPr>
            <a:endParaRPr sz="3200" dirty="0">
              <a:latin typeface="Calibri"/>
              <a:ea typeface="Calibri"/>
              <a:cs typeface="Calibri"/>
              <a:sym typeface="Calibri"/>
            </a:endParaRPr>
          </a:p>
          <a:p>
            <a:pPr marL="0" lvl="0" indent="0" algn="just">
              <a:lnSpc>
                <a:spcPct val="107000"/>
              </a:lnSpc>
              <a:spcBef>
                <a:spcPts val="1800"/>
              </a:spcBef>
              <a:buSzPct val="100000"/>
              <a:buNone/>
            </a:pPr>
            <a:r>
              <a:rPr lang="fr" sz="3200" dirty="0" smtClean="0">
                <a:latin typeface="Calibri"/>
                <a:ea typeface="Calibri"/>
                <a:cs typeface="Calibri"/>
                <a:sym typeface="Calibri"/>
              </a:rPr>
              <a:t>Dans une telle perspective, </a:t>
            </a:r>
            <a:r>
              <a:rPr lang="fr-FR" sz="3200" dirty="0"/>
              <a:t>nous ressentons la nécessité de découvrir et </a:t>
            </a:r>
            <a:r>
              <a:rPr lang="fr-FR" sz="3200" dirty="0" smtClean="0"/>
              <a:t>de  transmettre </a:t>
            </a:r>
            <a:r>
              <a:rPr lang="fr-FR" sz="3200" b="1" dirty="0"/>
              <a:t>la “mystique” de vivre ensemble</a:t>
            </a:r>
            <a:r>
              <a:rPr lang="fr-FR" sz="3200" dirty="0"/>
              <a:t>, de se mélanger, de se </a:t>
            </a:r>
            <a:r>
              <a:rPr lang="fr-FR" sz="3200" dirty="0" smtClean="0"/>
              <a:t>rencontrer</a:t>
            </a:r>
            <a:r>
              <a:rPr lang="fr-FR" sz="3200" dirty="0"/>
              <a:t>, de se prendre dans les bras, de se soutenir, de participer à cette </a:t>
            </a:r>
            <a:r>
              <a:rPr lang="fr-FR" sz="3200" dirty="0" smtClean="0"/>
              <a:t>marée un </a:t>
            </a:r>
            <a:r>
              <a:rPr lang="fr-FR" sz="3200" dirty="0"/>
              <a:t>peu chaotique qui peut se transformer en une véritable expérience </a:t>
            </a:r>
            <a:r>
              <a:rPr lang="fr-FR" sz="3200" dirty="0" smtClean="0"/>
              <a:t>de fraternité</a:t>
            </a:r>
            <a:r>
              <a:rPr lang="fr-FR" sz="3200" dirty="0"/>
              <a:t>, en une caravane solidaire… »</a:t>
            </a:r>
            <a:r>
              <a:rPr lang="fr" sz="3200" dirty="0" smtClean="0">
                <a:latin typeface="Calibri"/>
                <a:ea typeface="Calibri"/>
                <a:cs typeface="Calibri"/>
                <a:sym typeface="Calibri"/>
              </a:rPr>
              <a:t> </a:t>
            </a:r>
            <a:r>
              <a:rPr lang="fr" sz="3200" dirty="0">
                <a:latin typeface="Calibri"/>
                <a:ea typeface="Calibri"/>
                <a:cs typeface="Calibri"/>
                <a:sym typeface="Calibri"/>
              </a:rPr>
              <a:t>(EG 87).</a:t>
            </a:r>
            <a:endParaRPr dirty="0"/>
          </a:p>
          <a:p>
            <a:pPr marL="0" lvl="0" indent="0" algn="just" rtl="0">
              <a:lnSpc>
                <a:spcPct val="107000"/>
              </a:lnSpc>
              <a:spcBef>
                <a:spcPts val="1800"/>
              </a:spcBef>
              <a:spcAft>
                <a:spcPts val="0"/>
              </a:spcAft>
              <a:buClr>
                <a:schemeClr val="dk1"/>
              </a:buClr>
              <a:buSzPct val="100000"/>
              <a:buNone/>
            </a:pPr>
            <a:r>
              <a:rPr lang="fr" sz="3200" dirty="0">
                <a:latin typeface="Calibri"/>
                <a:ea typeface="Calibri"/>
                <a:cs typeface="Calibri"/>
                <a:sym typeface="Calibri"/>
              </a:rPr>
              <a:t>(Instrumentum laboris, 1. Introduction)</a:t>
            </a:r>
            <a:endParaRPr sz="3200" dirty="0">
              <a:latin typeface="Calibri"/>
              <a:ea typeface="Calibri"/>
              <a:cs typeface="Calibri"/>
              <a:sym typeface="Calibri"/>
            </a:endParaRPr>
          </a:p>
          <a:p>
            <a:pPr marL="228600" lvl="0" indent="-90804" algn="l" rtl="0">
              <a:lnSpc>
                <a:spcPct val="90000"/>
              </a:lnSpc>
              <a:spcBef>
                <a:spcPts val="1800"/>
              </a:spcBef>
              <a:spcAft>
                <a:spcPts val="0"/>
              </a:spcAft>
              <a:buClr>
                <a:schemeClr val="dk1"/>
              </a:buClr>
              <a:buSzPct val="100000"/>
              <a:buNone/>
            </a:pPr>
            <a:endParaRPr dirty="0"/>
          </a:p>
        </p:txBody>
      </p:sp>
      <p:pic>
        <p:nvPicPr>
          <p:cNvPr id="148" name="Google Shape;148;p21"/>
          <p:cNvPicPr preferRelativeResize="0"/>
          <p:nvPr/>
        </p:nvPicPr>
        <p:blipFill rotWithShape="1">
          <a:blip r:embed="rId3">
            <a:alphaModFix/>
          </a:blip>
          <a:srcRect/>
          <a:stretch/>
        </p:blipFill>
        <p:spPr>
          <a:xfrm>
            <a:off x="6984206" y="0"/>
            <a:ext cx="5207794" cy="6858000"/>
          </a:xfrm>
          <a:prstGeom prst="rect">
            <a:avLst/>
          </a:prstGeom>
          <a:noFill/>
          <a:ln>
            <a:noFill/>
          </a:ln>
        </p:spPr>
      </p:pic>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388</Words>
  <Application>Microsoft Office PowerPoint</Application>
  <PresentationFormat>Panorámica</PresentationFormat>
  <Paragraphs>30</Paragraphs>
  <Slides>9</Slides>
  <Notes>9</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9</vt:i4>
      </vt:variant>
    </vt:vector>
  </HeadingPairs>
  <TitlesOfParts>
    <vt:vector size="14" baseType="lpstr">
      <vt:lpstr>Times New Roman</vt:lpstr>
      <vt:lpstr>Quattrocento Sans</vt:lpstr>
      <vt:lpstr>Arial</vt:lpstr>
      <vt:lpstr>Calibri</vt:lpstr>
      <vt:lpstr>Tema de Office</vt:lpstr>
      <vt:lpstr>LA VULNÉRABILITÉ  « SUR UNE AUTRE ÉCHELLE »  Le péché structural</vt:lpstr>
      <vt:lpstr>L’ANTIGENÈSE   Mythe de l'incréation  (JI Gonzalez Faus)</vt:lpstr>
      <vt:lpstr>LES RUPTURES ONT UN NOM : LE PÉCHÉ </vt:lpstr>
      <vt:lpstr>"STRUCTURES DU PÉCHÉ" </vt:lpstr>
      <vt:lpstr>LES PLONGÉES RICHES  ET LES MILLIONS DE LAZAROS </vt:lpstr>
      <vt:lpstr>INÉGALITÉ MONDIALE</vt:lpstr>
      <vt:lpstr>IL EST POSSIBLE DE CHANGER LA LOGIQUE </vt:lpstr>
      <vt:lpstr>APPELÉS À ÊTRE BÂTISSEURS DE PAIX </vt:lpstr>
      <vt:lpstr>ÉDUCATEURS MYSTIQUES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VULNÉRABILITÉ  « SUR UNE AUTRE ÉCHELLE »  Le péché structural</dc:title>
  <dc:creator>Maria Carmen</dc:creator>
  <cp:lastModifiedBy>Maria Carmen</cp:lastModifiedBy>
  <cp:revision>9</cp:revision>
  <dcterms:modified xsi:type="dcterms:W3CDTF">2023-06-28T22:14:21Z</dcterms:modified>
</cp:coreProperties>
</file>